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6" r:id="rId13"/>
    <p:sldId id="268" r:id="rId14"/>
    <p:sldId id="269" r:id="rId15"/>
    <p:sldId id="270" r:id="rId16"/>
    <p:sldId id="271" r:id="rId1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6693738-960B-4C54-0EC9-EEBA22724064}" name="Christie Hutchinson" initials="CH" userId="S::chutchinson@myunitedway.ca::8430260e-ae6d-4167-89e4-e759f8ad863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D92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111B9-F0E7-4E84-B923-5749C6A195DC}" v="48" dt="2022-07-26T19:28:09.80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2" y="3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C4777-384D-4B3E-B2A9-E043347E0638}" type="datetimeFigureOut">
              <a:rPr lang="en-CA" smtClean="0"/>
              <a:t>2022-07-27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DD620-C836-4F7E-B9AD-473CB4A2E2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8757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DD620-C836-4F7E-B9AD-473CB4A2E2A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882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265407" y="196569"/>
            <a:ext cx="646176" cy="644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4778" y="944232"/>
            <a:ext cx="11262443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4778" y="1739760"/>
            <a:ext cx="11262443" cy="261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brennan@myunitedway.c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yunitedway.ca/leader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927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A2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85900" y="454151"/>
            <a:ext cx="4514088" cy="1356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02739" y="2362200"/>
            <a:ext cx="9979661" cy="2338461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 marR="5080" algn="l">
              <a:lnSpc>
                <a:spcPts val="5830"/>
              </a:lnSpc>
              <a:spcBef>
                <a:spcPts val="835"/>
              </a:spcBef>
            </a:pPr>
            <a:r>
              <a:rPr sz="5400" spc="275">
                <a:solidFill>
                  <a:srgbClr val="FFFFFF"/>
                </a:solidFill>
                <a:latin typeface="Avenir Next LT Pro" panose="020B0504020202020204" pitchFamily="34" charset="0"/>
              </a:rPr>
              <a:t>How </a:t>
            </a:r>
            <a:r>
              <a:rPr sz="5400" spc="155">
                <a:solidFill>
                  <a:srgbClr val="FFFFFF"/>
                </a:solidFill>
                <a:latin typeface="Avenir Next LT Pro" panose="020B0504020202020204" pitchFamily="34" charset="0"/>
              </a:rPr>
              <a:t>to </a:t>
            </a:r>
            <a:r>
              <a:rPr sz="5400" spc="-114">
                <a:solidFill>
                  <a:srgbClr val="FFFFFF"/>
                </a:solidFill>
                <a:latin typeface="Avenir Next LT Pro" panose="020B0504020202020204" pitchFamily="34" charset="0"/>
              </a:rPr>
              <a:t>Run </a:t>
            </a:r>
            <a:r>
              <a:rPr sz="5400" spc="50">
                <a:solidFill>
                  <a:srgbClr val="FFFFFF"/>
                </a:solidFill>
                <a:latin typeface="Avenir Next LT Pro" panose="020B0504020202020204" pitchFamily="34" charset="0"/>
              </a:rPr>
              <a:t>a</a:t>
            </a:r>
            <a:r>
              <a:rPr lang="en-CA" sz="5400" spc="50">
                <a:solidFill>
                  <a:srgbClr val="FFFFFF"/>
                </a:solidFill>
                <a:latin typeface="Avenir Next LT Pro" panose="020B0504020202020204" pitchFamily="34" charset="0"/>
              </a:rPr>
              <a:t> </a:t>
            </a:r>
            <a:r>
              <a:rPr sz="5400" spc="-145">
                <a:solidFill>
                  <a:srgbClr val="FFFFFF"/>
                </a:solidFill>
                <a:latin typeface="Avenir Next LT Pro" panose="020B0504020202020204" pitchFamily="34" charset="0"/>
              </a:rPr>
              <a:t>Successful</a:t>
            </a:r>
            <a:r>
              <a:rPr lang="en-CA" sz="5400" spc="-145">
                <a:solidFill>
                  <a:srgbClr val="FFFFFF"/>
                </a:solidFill>
                <a:latin typeface="Avenir Next LT Pro" panose="020B0504020202020204" pitchFamily="34" charset="0"/>
              </a:rPr>
              <a:t>  </a:t>
            </a:r>
            <a:r>
              <a:rPr sz="5400" spc="-45">
                <a:solidFill>
                  <a:srgbClr val="FFFFFF"/>
                </a:solidFill>
                <a:latin typeface="Avenir Next LT Pro" panose="020B0504020202020204" pitchFamily="34" charset="0"/>
              </a:rPr>
              <a:t>Leaders </a:t>
            </a:r>
            <a:r>
              <a:rPr sz="5400" spc="135">
                <a:solidFill>
                  <a:srgbClr val="FFFFFF"/>
                </a:solidFill>
                <a:latin typeface="Avenir Next LT Pro" panose="020B0504020202020204" pitchFamily="34" charset="0"/>
              </a:rPr>
              <a:t>of </a:t>
            </a:r>
            <a:r>
              <a:rPr sz="5400" spc="150">
                <a:solidFill>
                  <a:srgbClr val="FFFFFF"/>
                </a:solidFill>
                <a:latin typeface="Avenir Next LT Pro" panose="020B0504020202020204" pitchFamily="34" charset="0"/>
              </a:rPr>
              <a:t>t</a:t>
            </a:r>
            <a:r>
              <a:rPr lang="en-CA" sz="5400" spc="150">
                <a:solidFill>
                  <a:srgbClr val="FFFFFF"/>
                </a:solidFill>
                <a:latin typeface="Avenir Next LT Pro" panose="020B0504020202020204" pitchFamily="34" charset="0"/>
              </a:rPr>
              <a:t>he </a:t>
            </a:r>
            <a:r>
              <a:rPr sz="5400" spc="114">
                <a:solidFill>
                  <a:srgbClr val="FFFFFF"/>
                </a:solidFill>
                <a:latin typeface="Avenir Next LT Pro" panose="020B0504020202020204" pitchFamily="34" charset="0"/>
              </a:rPr>
              <a:t>Way </a:t>
            </a:r>
            <a:r>
              <a:rPr lang="en-CA" sz="5400" spc="114">
                <a:solidFill>
                  <a:srgbClr val="FFFFFF"/>
                </a:solidFill>
                <a:latin typeface="Avenir Next LT Pro" panose="020B0504020202020204" pitchFamily="34" charset="0"/>
              </a:rPr>
              <a:t> </a:t>
            </a:r>
            <a:r>
              <a:rPr sz="5400" spc="80">
                <a:solidFill>
                  <a:srgbClr val="FFFFFF"/>
                </a:solidFill>
                <a:latin typeface="Avenir Next LT Pro" panose="020B0504020202020204" pitchFamily="34" charset="0"/>
              </a:rPr>
              <a:t>Campaign</a:t>
            </a:r>
            <a:endParaRPr sz="5400">
              <a:latin typeface="Avenir Next LT Pro" panose="020B05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42074"/>
            <a:ext cx="100850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0">
                <a:solidFill>
                  <a:srgbClr val="DA291C"/>
                </a:solidFill>
                <a:latin typeface="Avenir Next LT Pro" panose="020B0504020202020204" pitchFamily="34" charset="0"/>
              </a:rPr>
              <a:t>Engaging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25">
                <a:solidFill>
                  <a:srgbClr val="DA291C"/>
                </a:solidFill>
                <a:latin typeface="Avenir Next LT Pro" panose="020B0504020202020204" pitchFamily="34" charset="0"/>
              </a:rPr>
              <a:t>with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5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200" spc="-7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1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9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4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5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0">
                <a:solidFill>
                  <a:srgbClr val="DA291C"/>
                </a:solidFill>
                <a:latin typeface="Avenir Next LT Pro" panose="020B0504020202020204" pitchFamily="34" charset="0"/>
              </a:rPr>
              <a:t>Donors</a:t>
            </a:r>
            <a:endParaRPr sz="320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91684" y="5696274"/>
            <a:ext cx="1312016" cy="979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1340" y="1318310"/>
            <a:ext cx="11011535" cy="298799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Days </a:t>
            </a:r>
            <a:r>
              <a:rPr sz="3000" b="1" spc="7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of </a:t>
            </a:r>
            <a:r>
              <a:rPr sz="3000" b="1" spc="2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Carin</a:t>
            </a:r>
            <a:r>
              <a:rPr lang="en-CA" sz="3000" b="1" spc="2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g </a:t>
            </a:r>
            <a:r>
              <a:rPr lang="en-CA" sz="3000" spc="2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–</a:t>
            </a:r>
            <a:r>
              <a:rPr lang="en-CA" sz="3000" b="1" spc="2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lang="en-CA" sz="3000" spc="-14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Volunteer </a:t>
            </a:r>
            <a:r>
              <a:rPr sz="3000" spc="-9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Opportunities</a:t>
            </a:r>
            <a:endParaRPr sz="30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2585"/>
              </a:spcBef>
            </a:pP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Days of Caring volunteer opportunities are a great way for Leaders of the Way donors to get involved in our community and offers the chance to actively support United Way programs and our local funded agencies. </a:t>
            </a:r>
            <a:endParaRPr lang="en-CA" sz="2400">
              <a:solidFill>
                <a:srgbClr val="FF0000"/>
              </a:solidFill>
              <a:latin typeface="Avenir Next LT Pro" panose="020B0504020202020204" pitchFamily="34" charset="0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2585"/>
              </a:spcBef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Days of Caring Volunteer Opportunities are booked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through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your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Portfolio Lead.</a:t>
            </a:r>
            <a:endParaRPr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42074"/>
            <a:ext cx="100850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0">
                <a:solidFill>
                  <a:srgbClr val="DA291C"/>
                </a:solidFill>
                <a:latin typeface="Avenir Next LT Pro" panose="020B0504020202020204" pitchFamily="34" charset="0"/>
              </a:rPr>
              <a:t>Engaging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25">
                <a:solidFill>
                  <a:srgbClr val="DA291C"/>
                </a:solidFill>
                <a:latin typeface="Avenir Next LT Pro" panose="020B0504020202020204" pitchFamily="34" charset="0"/>
              </a:rPr>
              <a:t>with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5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200" spc="-7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1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9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4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5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0">
                <a:solidFill>
                  <a:srgbClr val="DA291C"/>
                </a:solidFill>
                <a:latin typeface="Avenir Next LT Pro" panose="020B0504020202020204" pitchFamily="34" charset="0"/>
              </a:rPr>
              <a:t>Donors</a:t>
            </a:r>
            <a:endParaRPr sz="320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91684" y="5696274"/>
            <a:ext cx="1312016" cy="979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1340" y="1318310"/>
            <a:ext cx="11041380" cy="22852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3000" b="1" spc="7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Agency</a:t>
            </a:r>
            <a:r>
              <a:rPr sz="3000" b="1" spc="-31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3000" b="1" spc="-114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Tours</a:t>
            </a:r>
            <a:endParaRPr sz="30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585"/>
              </a:spcBef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United Way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can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host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an agency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tour where Leaders of the Way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may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sign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up together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to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gain valuable insight into the history and current happenings of select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local funded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agencies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. An agency tour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provides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attendees with a unique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perspective of how donors are making an impact in our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community.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1340" y="3923409"/>
            <a:ext cx="7363460" cy="381515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Agency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Tours can be booked by your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Portfolio Lead.</a:t>
            </a:r>
            <a:endParaRPr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42074"/>
            <a:ext cx="100850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0">
                <a:solidFill>
                  <a:srgbClr val="DA291C"/>
                </a:solidFill>
                <a:latin typeface="Avenir Next LT Pro" panose="020B0504020202020204" pitchFamily="34" charset="0"/>
              </a:rPr>
              <a:t>Engaging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25">
                <a:solidFill>
                  <a:srgbClr val="DA291C"/>
                </a:solidFill>
                <a:latin typeface="Avenir Next LT Pro" panose="020B0504020202020204" pitchFamily="34" charset="0"/>
              </a:rPr>
              <a:t>with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5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200" spc="-7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1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9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4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5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0">
                <a:solidFill>
                  <a:srgbClr val="DA291C"/>
                </a:solidFill>
                <a:latin typeface="Avenir Next LT Pro" panose="020B0504020202020204" pitchFamily="34" charset="0"/>
              </a:rPr>
              <a:t>Donors</a:t>
            </a:r>
            <a:endParaRPr sz="320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691684" y="5696274"/>
            <a:ext cx="1312016" cy="979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1340" y="958287"/>
            <a:ext cx="11089640" cy="497268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3104515" indent="-635">
              <a:lnSpc>
                <a:spcPct val="139000"/>
              </a:lnSpc>
              <a:spcBef>
                <a:spcPts val="445"/>
              </a:spcBef>
            </a:pPr>
            <a:r>
              <a:rPr sz="3200" b="1" spc="-2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Leaders</a:t>
            </a:r>
            <a:r>
              <a:rPr sz="3200" b="1" spc="-8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3200" b="1" spc="8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of</a:t>
            </a:r>
            <a:r>
              <a:rPr sz="3200" b="1" spc="-1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3200" b="1" spc="9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the</a:t>
            </a:r>
            <a:r>
              <a:rPr sz="3200" b="1" spc="-14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3200" b="1" spc="6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Way</a:t>
            </a:r>
            <a:r>
              <a:rPr sz="3200" b="1" spc="-16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3200" b="1" spc="-8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Assets: </a:t>
            </a:r>
            <a:endParaRPr lang="en-CA" sz="2600" b="1" spc="-85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Arial"/>
            </a:endParaRPr>
          </a:p>
          <a:p>
            <a:pPr marL="12700" marR="3104515" indent="-635">
              <a:lnSpc>
                <a:spcPct val="139000"/>
              </a:lnSpc>
              <a:spcBef>
                <a:spcPts val="445"/>
              </a:spcBef>
            </a:pPr>
            <a:r>
              <a:rPr sz="26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Inspiration Video </a:t>
            </a:r>
            <a:r>
              <a:rPr sz="2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(pre-campaign digital asset):</a:t>
            </a:r>
          </a:p>
          <a:p>
            <a:pPr marL="698500" marR="20320" indent="-228600">
              <a:lnSpc>
                <a:spcPct val="110000"/>
              </a:lnSpc>
              <a:spcBef>
                <a:spcPts val="36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lang="en-CA"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A</a:t>
            </a: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video will be sent to Leaders of the Way donors via United Way's @ Work Welcome Email to thank them for their past support and to inspire them to give </a:t>
            </a:r>
            <a:r>
              <a:rPr lang="en-CA"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again</a:t>
            </a: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. This video can also be played at</a:t>
            </a:r>
            <a:r>
              <a:rPr lang="en-CA"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</a:t>
            </a: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Leaders of the Way events.</a:t>
            </a: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6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Leaders of the Way Email Signature Graphic</a:t>
            </a:r>
            <a:r>
              <a:rPr lang="en-CA" sz="26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</a:t>
            </a:r>
            <a:r>
              <a:rPr sz="2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(digital asset):</a:t>
            </a:r>
          </a:p>
          <a:p>
            <a:pPr marL="698500" marR="5080" indent="-228600">
              <a:lnSpc>
                <a:spcPct val="110000"/>
              </a:lnSpc>
              <a:spcBef>
                <a:spcPts val="38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The </a:t>
            </a:r>
            <a:r>
              <a:rPr lang="en-CA"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Leaders of the Way </a:t>
            </a: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graphic that can be downloaded and added to the donor’s current email signature. This optional graphic </a:t>
            </a:r>
            <a:r>
              <a:rPr lang="en-CA"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demonstrates to their</a:t>
            </a: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co-workers and their external network that they are a Leader of the Way donor with United Way of the Alberta Capital Region.</a:t>
            </a: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26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Leaders of the Way Pins </a:t>
            </a:r>
            <a:r>
              <a:rPr sz="22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(material asset):</a:t>
            </a:r>
          </a:p>
          <a:p>
            <a:pPr marL="698500" marR="77470" indent="-228600">
              <a:lnSpc>
                <a:spcPct val="110000"/>
              </a:lnSpc>
              <a:spcBef>
                <a:spcPts val="37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Leaders of the Way </a:t>
            </a:r>
            <a:r>
              <a:rPr lang="en-CA"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may</a:t>
            </a: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receive a branded pin that they can wear </a:t>
            </a:r>
            <a:r>
              <a:rPr lang="en-CA"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on their clothing </a:t>
            </a:r>
            <a:r>
              <a:rPr sz="18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to show that they are a Leader of the Way donor with United Way of the Alberta Capital Region.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65407" y="6100545"/>
            <a:ext cx="646176" cy="644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1" y="5930646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4778" y="944232"/>
            <a:ext cx="10355622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For</a:t>
            </a:r>
            <a:r>
              <a:rPr spc="-9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spc="5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more</a:t>
            </a:r>
            <a:r>
              <a:rPr spc="-9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spc="4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information</a:t>
            </a:r>
            <a:r>
              <a:rPr spc="-10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spc="6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about</a:t>
            </a:r>
            <a:r>
              <a:rPr spc="-8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spc="-2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Leaders</a:t>
            </a:r>
            <a:r>
              <a:rPr spc="-9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spc="6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of</a:t>
            </a:r>
            <a:r>
              <a:rPr spc="-1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spc="7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the</a:t>
            </a:r>
            <a:r>
              <a:rPr spc="-13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spc="3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Way,</a:t>
            </a:r>
            <a:r>
              <a:rPr spc="-14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spc="2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please</a:t>
            </a:r>
            <a:r>
              <a:rPr spc="-9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spc="-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</a:rPr>
              <a:t>contact: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4778" y="1739760"/>
            <a:ext cx="7339965" cy="2616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Darren Brennan</a:t>
            </a:r>
          </a:p>
          <a:p>
            <a:pPr marL="12700">
              <a:lnSpc>
                <a:spcPct val="100000"/>
              </a:lnSpc>
            </a:pP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Relationship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Manager,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Major &amp;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Leadership G</a:t>
            </a:r>
            <a:r>
              <a:rPr lang="en-CA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ifts</a:t>
            </a:r>
            <a:endParaRPr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  <a:p>
            <a:pPr marL="12700" marR="1612265">
              <a:lnSpc>
                <a:spcPct val="100000"/>
              </a:lnSpc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United Way of the Alberta Capital Region  Direct: 780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-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443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-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8373</a:t>
            </a:r>
          </a:p>
          <a:p>
            <a:pPr marL="12700">
              <a:lnSpc>
                <a:spcPct val="100000"/>
              </a:lnSpc>
            </a:pPr>
            <a:r>
              <a:rPr sz="2400" u="heavy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venir Next LT Pro" panose="020B0504020202020204" pitchFamily="34" charset="0"/>
                <a:cs typeface="Verdana"/>
                <a:hlinkClick r:id="rId3"/>
              </a:rPr>
              <a:t>dbrennan@myunitedway.ca</a:t>
            </a:r>
            <a:endParaRPr sz="2400">
              <a:latin typeface="Avenir Next LT Pro" panose="020B0504020202020204" pitchFamily="34" charset="0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Avenir Next LT Pro" panose="020B0504020202020204" pitchFamily="34" charset="0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Learn more at </a:t>
            </a:r>
            <a:r>
              <a:rPr sz="2400" u="heavy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venir Next LT Pro" panose="020B0504020202020204" pitchFamily="34" charset="0"/>
                <a:cs typeface="Verdana"/>
                <a:hlinkClick r:id="rId4"/>
              </a:rPr>
              <a:t>www.myunitedway.ca/leaders/</a:t>
            </a:r>
            <a:endParaRPr sz="2400">
              <a:latin typeface="Avenir Next LT Pro" panose="020B0504020202020204" pitchFamily="34" charset="0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42074"/>
            <a:ext cx="7678912" cy="50526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14">
                <a:solidFill>
                  <a:srgbClr val="DA291C"/>
                </a:solidFill>
                <a:latin typeface="Avenir Next LT Pro" panose="020B0504020202020204" pitchFamily="34" charset="0"/>
              </a:rPr>
              <a:t>Who</a:t>
            </a:r>
            <a:r>
              <a:rPr sz="3200" spc="-114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40">
                <a:solidFill>
                  <a:srgbClr val="DA291C"/>
                </a:solidFill>
                <a:latin typeface="Avenir Next LT Pro" panose="020B0504020202020204" pitchFamily="34" charset="0"/>
              </a:rPr>
              <a:t>are</a:t>
            </a:r>
            <a:r>
              <a:rPr sz="3200" spc="-10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5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200" spc="-8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2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9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4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5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11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0">
                <a:solidFill>
                  <a:srgbClr val="DA291C"/>
                </a:solidFill>
                <a:latin typeface="Avenir Next LT Pro" panose="020B0504020202020204" pitchFamily="34" charset="0"/>
              </a:rPr>
              <a:t>Donors?</a:t>
            </a:r>
            <a:endParaRPr sz="320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61332" y="5715000"/>
            <a:ext cx="1312016" cy="979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74488" y="1295400"/>
            <a:ext cx="11249660" cy="3760645"/>
          </a:xfrm>
          <a:prstGeom prst="rect">
            <a:avLst/>
          </a:prstGeom>
        </p:spPr>
        <p:txBody>
          <a:bodyPr vert="horz" wrap="square" lIns="0" tIns="53975" rIns="0" bIns="0" rtlCol="0" anchor="t">
            <a:spAutoFit/>
          </a:bodyPr>
          <a:lstStyle/>
          <a:p>
            <a:pPr marL="12700" marR="60960">
              <a:spcBef>
                <a:spcPts val="425"/>
              </a:spcBef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Leaders of the Way inspire others by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annually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contributing between $1,200 - $9,999 in support of United Way’s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efforts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to create pathways out of poverty in our community.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>
              <a:latin typeface="Avenir Next LT Pro" panose="020B0504020202020204" pitchFamily="34" charset="0"/>
              <a:cs typeface="Verdana"/>
            </a:endParaRPr>
          </a:p>
          <a:p>
            <a:pPr marL="12700" marR="5080"/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There are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more than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2,00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0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Leaders of the Way donors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in the Alberta Capital Region.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 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Their collective investment helps address the root causes of poverty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and supports long-term strategies to 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create lasting change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00">
              <a:latin typeface="Avenir Next LT Pro" panose="020B0504020202020204" pitchFamily="34" charset="0"/>
              <a:cs typeface="Verdana"/>
            </a:endParaRPr>
          </a:p>
          <a:p>
            <a:pPr marL="12700" marR="754380"/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Leaders of the Way want to understand impact and see it for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themselves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 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through volunteering and learning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 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opportunities.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42074"/>
            <a:ext cx="851711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9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0">
                <a:solidFill>
                  <a:srgbClr val="DA291C"/>
                </a:solidFill>
                <a:latin typeface="Avenir Next LT Pro" panose="020B0504020202020204" pitchFamily="34" charset="0"/>
              </a:rPr>
              <a:t>Impact</a:t>
            </a:r>
            <a:r>
              <a:rPr sz="3200" spc="-10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1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5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200" spc="-7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1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9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4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5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11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0">
                <a:solidFill>
                  <a:srgbClr val="DA291C"/>
                </a:solidFill>
                <a:latin typeface="Avenir Next LT Pro" panose="020B0504020202020204" pitchFamily="34" charset="0"/>
              </a:rPr>
              <a:t>Donors</a:t>
            </a:r>
            <a:endParaRPr sz="320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0691684" y="5696274"/>
            <a:ext cx="1312545" cy="979805"/>
            <a:chOff x="10691684" y="5696274"/>
            <a:chExt cx="1312545" cy="979805"/>
          </a:xfrm>
        </p:grpSpPr>
        <p:sp>
          <p:nvSpPr>
            <p:cNvPr id="5" name="object 5"/>
            <p:cNvSpPr/>
            <p:nvPr/>
          </p:nvSpPr>
          <p:spPr>
            <a:xfrm>
              <a:off x="10691684" y="5696274"/>
              <a:ext cx="1312016" cy="9792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526011" y="6192011"/>
              <a:ext cx="449579" cy="44958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67862" y="1384837"/>
            <a:ext cx="11353800" cy="375743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440690">
              <a:spcBef>
                <a:spcPts val="100"/>
              </a:spcBef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Leaders of the Way make up the foundation of United Way’s annual  fundraising campaign,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contributing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more than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2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5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%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o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f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total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giving.</a:t>
            </a:r>
            <a:endParaRPr lang="en-CA"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  <a:p>
            <a:pPr marL="12700" marR="440690">
              <a:spcBef>
                <a:spcPts val="100"/>
              </a:spcBef>
            </a:pPr>
            <a:endParaRPr lang="en-CA"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  <a:p>
            <a:pPr marL="12700" marR="440690">
              <a:spcBef>
                <a:spcPts val="100"/>
              </a:spcBef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Because of their passion and commitment to our community,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Leaders of the Way are at the forefront in supporting critical programs and services that make an incredible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 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difference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in the lives of vulnerable neighbours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.</a:t>
            </a:r>
            <a:endParaRPr lang="en-CA" sz="2400">
              <a:solidFill>
                <a:schemeClr val="tx1">
                  <a:lumMod val="75000"/>
                  <a:lumOff val="25000"/>
                </a:schemeClr>
              </a:solidFill>
              <a:latin typeface="Avenir Next LT Pro"/>
              <a:cs typeface="Verdana"/>
            </a:endParaRPr>
          </a:p>
          <a:p>
            <a:pPr marL="12700" marR="440690">
              <a:spcBef>
                <a:spcPts val="100"/>
              </a:spcBef>
            </a:pPr>
            <a:endParaRPr lang="en-CA"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  <a:p>
            <a:pPr marL="12700" marR="440690">
              <a:spcBef>
                <a:spcPts val="100"/>
              </a:spcBef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Leaders of the Way are critical to building capacity in the social 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services 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sector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. This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allow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s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non-profit agencies to focus on their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frontline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work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serving clients in the community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rather than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fundraising.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42074"/>
            <a:ext cx="851711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9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0">
                <a:solidFill>
                  <a:srgbClr val="DA291C"/>
                </a:solidFill>
                <a:latin typeface="Avenir Next LT Pro" panose="020B0504020202020204" pitchFamily="34" charset="0"/>
              </a:rPr>
              <a:t>Impact</a:t>
            </a:r>
            <a:r>
              <a:rPr sz="3200" spc="-10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1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5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200" spc="-7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1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9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4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5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11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0">
                <a:solidFill>
                  <a:srgbClr val="DA291C"/>
                </a:solidFill>
                <a:latin typeface="Avenir Next LT Pro" panose="020B0504020202020204" pitchFamily="34" charset="0"/>
              </a:rPr>
              <a:t>Donors</a:t>
            </a:r>
            <a:endParaRPr sz="320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91684" y="5696274"/>
            <a:ext cx="1312016" cy="979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060F6DC4-1BED-2751-0A69-3ECF2C61E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809446"/>
              </p:ext>
            </p:extLst>
          </p:nvPr>
        </p:nvGraphicFramePr>
        <p:xfrm>
          <a:off x="1066800" y="1648070"/>
          <a:ext cx="9982200" cy="4066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4040728499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1472647096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911545471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80631241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74225525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70427853"/>
                    </a:ext>
                  </a:extLst>
                </a:gridCol>
              </a:tblGrid>
              <a:tr h="2033465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510394"/>
                  </a:ext>
                </a:extLst>
              </a:tr>
              <a:tr h="2033465">
                <a:tc>
                  <a:txBody>
                    <a:bodyPr/>
                    <a:lstStyle/>
                    <a:p>
                      <a:pPr algn="ctr"/>
                      <a:r>
                        <a:rPr lang="en-CA" sz="2000" b="1">
                          <a:latin typeface="Avenir Next LT Pro" panose="020B0504020202020204" pitchFamily="34" charset="0"/>
                        </a:rPr>
                        <a:t>$1,250</a:t>
                      </a:r>
                      <a:r>
                        <a:rPr lang="en-CA" sz="2000">
                          <a:latin typeface="Avenir Next LT Pro" panose="020B0504020202020204" pitchFamily="34" charset="0"/>
                        </a:rPr>
                        <a:t> can provide a brighter future for a student and their family through All in for Youth wrap-around services for one year.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1">
                          <a:latin typeface="Avenir Next LT Pro" panose="020B0504020202020204" pitchFamily="34" charset="0"/>
                        </a:rPr>
                        <a:t>$5,000</a:t>
                      </a:r>
                      <a:r>
                        <a:rPr lang="en-CA" sz="2000">
                          <a:latin typeface="Avenir Next LT Pro" panose="020B0504020202020204" pitchFamily="34" charset="0"/>
                        </a:rPr>
                        <a:t> can provide resources to empower 50 women in a job training program.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1">
                          <a:latin typeface="Avenir Next LT Pro" panose="020B0504020202020204" pitchFamily="34" charset="0"/>
                        </a:rPr>
                        <a:t>$10,000</a:t>
                      </a:r>
                      <a:r>
                        <a:rPr lang="en-CA" sz="2000">
                          <a:latin typeface="Avenir Next LT Pro" panose="020B0504020202020204" pitchFamily="34" charset="0"/>
                        </a:rPr>
                        <a:t> can provide wraparound psychological support for two families.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939060"/>
                  </a:ext>
                </a:extLst>
              </a:tr>
            </a:tbl>
          </a:graphicData>
        </a:graphic>
      </p:graphicFrame>
      <p:pic>
        <p:nvPicPr>
          <p:cNvPr id="9" name="Graphic 8" descr="Graduation cap with solid fill">
            <a:extLst>
              <a:ext uri="{FF2B5EF4-FFF2-40B4-BE49-F238E27FC236}">
                <a16:creationId xmlns:a16="http://schemas.microsoft.com/office/drawing/2014/main" id="{57037249-FEAA-39B9-C732-B8E9E00933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4000" y="1676400"/>
            <a:ext cx="2362200" cy="2362200"/>
          </a:xfrm>
          <a:prstGeom prst="rect">
            <a:avLst/>
          </a:prstGeom>
        </p:spPr>
      </p:pic>
      <p:pic>
        <p:nvPicPr>
          <p:cNvPr id="11" name="Graphic 10" descr="Briefcase with solid fill">
            <a:extLst>
              <a:ext uri="{FF2B5EF4-FFF2-40B4-BE49-F238E27FC236}">
                <a16:creationId xmlns:a16="http://schemas.microsoft.com/office/drawing/2014/main" id="{63C12B96-D38B-538D-DC00-59EE5B42A3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81600" y="1866900"/>
            <a:ext cx="1981200" cy="1981200"/>
          </a:xfrm>
          <a:prstGeom prst="rect">
            <a:avLst/>
          </a:prstGeom>
        </p:spPr>
      </p:pic>
      <p:pic>
        <p:nvPicPr>
          <p:cNvPr id="13" name="Graphic 12" descr="Head with gears with solid fill">
            <a:extLst>
              <a:ext uri="{FF2B5EF4-FFF2-40B4-BE49-F238E27FC236}">
                <a16:creationId xmlns:a16="http://schemas.microsoft.com/office/drawing/2014/main" id="{2D8A0331-5EA4-969D-4FFD-D0583AE0A3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34400" y="1759430"/>
            <a:ext cx="1934146" cy="193414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42074"/>
            <a:ext cx="981251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90">
                <a:solidFill>
                  <a:srgbClr val="DA291C"/>
                </a:solidFill>
                <a:latin typeface="Avenir Next LT Pro" panose="020B0504020202020204" pitchFamily="34" charset="0"/>
              </a:rPr>
              <a:t>Tax</a:t>
            </a:r>
            <a:r>
              <a:rPr sz="3200" spc="-8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0">
                <a:solidFill>
                  <a:srgbClr val="DA291C"/>
                </a:solidFill>
                <a:latin typeface="Avenir Next LT Pro" panose="020B0504020202020204" pitchFamily="34" charset="0"/>
              </a:rPr>
              <a:t>Benefits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3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35">
                <a:solidFill>
                  <a:srgbClr val="DA291C"/>
                </a:solidFill>
                <a:latin typeface="Avenir Next LT Pro" panose="020B0504020202020204" pitchFamily="34" charset="0"/>
              </a:rPr>
              <a:t>Being</a:t>
            </a:r>
            <a:r>
              <a:rPr sz="3200" spc="-9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30">
                <a:solidFill>
                  <a:srgbClr val="DA291C"/>
                </a:solidFill>
                <a:latin typeface="Avenir Next LT Pro" panose="020B0504020202020204" pitchFamily="34" charset="0"/>
              </a:rPr>
              <a:t>a</a:t>
            </a:r>
            <a:r>
              <a:rPr sz="3200" spc="-9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5">
                <a:solidFill>
                  <a:srgbClr val="DA291C"/>
                </a:solidFill>
                <a:latin typeface="Avenir Next LT Pro" panose="020B0504020202020204" pitchFamily="34" charset="0"/>
              </a:rPr>
              <a:t>Leader</a:t>
            </a:r>
            <a:r>
              <a:rPr sz="3200" spc="-7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1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9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3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5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10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70">
                <a:solidFill>
                  <a:srgbClr val="DA291C"/>
                </a:solidFill>
                <a:latin typeface="Avenir Next LT Pro" panose="020B0504020202020204" pitchFamily="34" charset="0"/>
              </a:rPr>
              <a:t>Donor</a:t>
            </a:r>
            <a:endParaRPr sz="320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91684" y="5696274"/>
            <a:ext cx="1312016" cy="979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2235766" y="1530382"/>
            <a:ext cx="7728584" cy="3430270"/>
            <a:chOff x="2235766" y="1530382"/>
            <a:chExt cx="7728584" cy="3430270"/>
          </a:xfrm>
        </p:grpSpPr>
        <p:sp>
          <p:nvSpPr>
            <p:cNvPr id="8" name="object 8"/>
            <p:cNvSpPr/>
            <p:nvPr/>
          </p:nvSpPr>
          <p:spPr>
            <a:xfrm>
              <a:off x="2235766" y="1530382"/>
              <a:ext cx="7728313" cy="301298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20307" y="4579619"/>
              <a:ext cx="7401702" cy="381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371260" y="5181600"/>
            <a:ext cx="744947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955">
              <a:lnSpc>
                <a:spcPct val="100000"/>
              </a:lnSpc>
              <a:spcBef>
                <a:spcPts val="100"/>
              </a:spcBef>
            </a:pPr>
            <a:r>
              <a:rPr sz="2400" b="1" spc="1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A </a:t>
            </a:r>
            <a:r>
              <a:rPr sz="2400" b="1" spc="18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$</a:t>
            </a:r>
            <a:r>
              <a:rPr lang="en-CA" sz="2400" b="1" spc="18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1,</a:t>
            </a:r>
            <a:r>
              <a:rPr sz="2400" b="1" spc="18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200</a:t>
            </a:r>
            <a:r>
              <a:rPr sz="2400" b="1" spc="-43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Leader</a:t>
            </a:r>
            <a:r>
              <a:rPr lang="en-CA" sz="24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of the Way</a:t>
            </a:r>
            <a:r>
              <a: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2400" b="1" spc="4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donation </a:t>
            </a:r>
            <a:r>
              <a:rPr sz="2400" b="1" spc="-1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translates </a:t>
            </a:r>
            <a:r>
              <a:rPr sz="2400" b="1" spc="6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to</a:t>
            </a:r>
            <a:r>
              <a:rPr lang="en-CA" sz="2400" b="1" spc="6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2400" b="1" spc="21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$650</a:t>
            </a:r>
            <a:r>
              <a:rPr sz="2400" b="1" spc="-44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2400" b="1" spc="4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after </a:t>
            </a:r>
            <a:r>
              <a:rPr sz="2400" b="1" spc="-1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Provincial </a:t>
            </a:r>
            <a:r>
              <a:rPr sz="2400" b="1" spc="4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and </a:t>
            </a:r>
            <a:r>
              <a:rPr sz="2400" b="1" spc="1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Federal </a:t>
            </a:r>
            <a:r>
              <a:rPr sz="2400" b="1" spc="-7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Tax </a:t>
            </a:r>
            <a:r>
              <a: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credits!</a:t>
            </a:r>
            <a:endParaRPr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42074"/>
            <a:ext cx="958391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0" dirty="0">
                <a:solidFill>
                  <a:srgbClr val="DA291C"/>
                </a:solidFill>
                <a:latin typeface="Avenir Next LT Pro" panose="020B0504020202020204" pitchFamily="34" charset="0"/>
              </a:rPr>
              <a:t>Build</a:t>
            </a:r>
            <a:r>
              <a:rPr sz="3200" spc="-200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55" dirty="0">
                <a:solidFill>
                  <a:srgbClr val="DA291C"/>
                </a:solidFill>
                <a:latin typeface="Avenir Next LT Pro" panose="020B0504020202020204" pitchFamily="34" charset="0"/>
              </a:rPr>
              <a:t>Your</a:t>
            </a:r>
            <a:r>
              <a:rPr sz="3200" spc="-120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5" dirty="0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200" spc="-75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 dirty="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20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90" dirty="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45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5" dirty="0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105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50" dirty="0">
                <a:solidFill>
                  <a:srgbClr val="DA291C"/>
                </a:solidFill>
                <a:latin typeface="Avenir Next LT Pro" panose="020B0504020202020204" pitchFamily="34" charset="0"/>
              </a:rPr>
              <a:t>Campaign</a:t>
            </a:r>
            <a:r>
              <a:rPr sz="3200" spc="-165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45" dirty="0">
                <a:solidFill>
                  <a:srgbClr val="DA291C"/>
                </a:solidFill>
                <a:latin typeface="Avenir Next LT Pro" panose="020B0504020202020204" pitchFamily="34" charset="0"/>
              </a:rPr>
              <a:t>Team</a:t>
            </a:r>
            <a:endParaRPr sz="3200" dirty="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CC0DED-4D12-DAAA-359D-6F0FE5535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800" y="1105878"/>
            <a:ext cx="10526400" cy="56639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68744"/>
            <a:ext cx="1011731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5" dirty="0">
                <a:solidFill>
                  <a:srgbClr val="DA291C"/>
                </a:solidFill>
                <a:latin typeface="Avenir Next LT Pro" panose="020B0504020202020204" pitchFamily="34" charset="0"/>
              </a:rPr>
              <a:t>Build</a:t>
            </a:r>
            <a:r>
              <a:rPr sz="3200" spc="-175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50" dirty="0">
                <a:solidFill>
                  <a:srgbClr val="DA291C"/>
                </a:solidFill>
                <a:latin typeface="Avenir Next LT Pro" panose="020B0504020202020204" pitchFamily="34" charset="0"/>
              </a:rPr>
              <a:t>Your</a:t>
            </a:r>
            <a:r>
              <a:rPr sz="3200" spc="-100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5" dirty="0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200" spc="-90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75" dirty="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30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 dirty="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25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0" dirty="0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80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45" dirty="0">
                <a:solidFill>
                  <a:srgbClr val="DA291C"/>
                </a:solidFill>
                <a:latin typeface="Avenir Next LT Pro" panose="020B0504020202020204" pitchFamily="34" charset="0"/>
              </a:rPr>
              <a:t>Campaign</a:t>
            </a:r>
            <a:r>
              <a:rPr sz="3200" spc="-185" dirty="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35" dirty="0">
                <a:solidFill>
                  <a:srgbClr val="DA291C"/>
                </a:solidFill>
                <a:latin typeface="Avenir Next LT Pro" panose="020B0504020202020204" pitchFamily="34" charset="0"/>
              </a:rPr>
              <a:t>Team</a:t>
            </a:r>
            <a:endParaRPr sz="3200" dirty="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92FC04-264A-4DE6-01E4-C0B8D1BD6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800" y="1095888"/>
            <a:ext cx="10134477" cy="54933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727" y="242074"/>
            <a:ext cx="1081024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105">
                <a:solidFill>
                  <a:srgbClr val="DA291C"/>
                </a:solidFill>
                <a:latin typeface="Avenir Next LT Pro" panose="020B0504020202020204" pitchFamily="34" charset="0"/>
              </a:rPr>
              <a:t>When</a:t>
            </a:r>
            <a:r>
              <a:rPr sz="3000" spc="-10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000" spc="95">
                <a:solidFill>
                  <a:srgbClr val="DA291C"/>
                </a:solidFill>
                <a:latin typeface="Avenir Next LT Pro" panose="020B0504020202020204" pitchFamily="34" charset="0"/>
              </a:rPr>
              <a:t>to</a:t>
            </a:r>
            <a:r>
              <a:rPr sz="3000" spc="-8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000" spc="10">
                <a:solidFill>
                  <a:srgbClr val="DA291C"/>
                </a:solidFill>
                <a:latin typeface="Avenir Next LT Pro" panose="020B0504020202020204" pitchFamily="34" charset="0"/>
              </a:rPr>
              <a:t>Connect</a:t>
            </a:r>
            <a:r>
              <a:rPr sz="3000" spc="-114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000" spc="125">
                <a:solidFill>
                  <a:srgbClr val="DA291C"/>
                </a:solidFill>
                <a:latin typeface="Avenir Next LT Pro" panose="020B0504020202020204" pitchFamily="34" charset="0"/>
              </a:rPr>
              <a:t>with</a:t>
            </a:r>
            <a:r>
              <a:rPr sz="3000" spc="-9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000" spc="30">
                <a:solidFill>
                  <a:srgbClr val="DA291C"/>
                </a:solidFill>
                <a:latin typeface="Avenir Next LT Pro" panose="020B0504020202020204" pitchFamily="34" charset="0"/>
              </a:rPr>
              <a:t>your</a:t>
            </a:r>
            <a:r>
              <a:rPr sz="3000" spc="-11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000" spc="-25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000" spc="-7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0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000" spc="-3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000" spc="9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000" spc="-12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000" spc="65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000" spc="-10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000" spc="10">
                <a:solidFill>
                  <a:srgbClr val="DA291C"/>
                </a:solidFill>
                <a:latin typeface="Avenir Next LT Pro" panose="020B0504020202020204" pitchFamily="34" charset="0"/>
              </a:rPr>
              <a:t>Donors</a:t>
            </a:r>
            <a:endParaRPr sz="300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91684" y="5696274"/>
            <a:ext cx="1312016" cy="979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6266" y="1889881"/>
            <a:ext cx="11366031" cy="33605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488" y="242074"/>
            <a:ext cx="100850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0">
                <a:solidFill>
                  <a:srgbClr val="DA291C"/>
                </a:solidFill>
                <a:latin typeface="Avenir Next LT Pro" panose="020B0504020202020204" pitchFamily="34" charset="0"/>
              </a:rPr>
              <a:t>Engaging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25">
                <a:solidFill>
                  <a:srgbClr val="DA291C"/>
                </a:solidFill>
                <a:latin typeface="Avenir Next LT Pro" panose="020B0504020202020204" pitchFamily="34" charset="0"/>
              </a:rPr>
              <a:t>with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-25">
                <a:solidFill>
                  <a:srgbClr val="DA291C"/>
                </a:solidFill>
                <a:latin typeface="Avenir Next LT Pro" panose="020B0504020202020204" pitchFamily="34" charset="0"/>
              </a:rPr>
              <a:t>Leaders</a:t>
            </a:r>
            <a:r>
              <a:rPr sz="3200" spc="-7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80">
                <a:solidFill>
                  <a:srgbClr val="DA291C"/>
                </a:solidFill>
                <a:latin typeface="Avenir Next LT Pro" panose="020B0504020202020204" pitchFamily="34" charset="0"/>
              </a:rPr>
              <a:t>of</a:t>
            </a:r>
            <a:r>
              <a:rPr sz="3200" spc="-15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90">
                <a:solidFill>
                  <a:srgbClr val="DA291C"/>
                </a:solidFill>
                <a:latin typeface="Avenir Next LT Pro" panose="020B0504020202020204" pitchFamily="34" charset="0"/>
              </a:rPr>
              <a:t>the</a:t>
            </a:r>
            <a:r>
              <a:rPr sz="3200" spc="-14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65">
                <a:solidFill>
                  <a:srgbClr val="DA291C"/>
                </a:solidFill>
                <a:latin typeface="Avenir Next LT Pro" panose="020B0504020202020204" pitchFamily="34" charset="0"/>
              </a:rPr>
              <a:t>Way</a:t>
            </a:r>
            <a:r>
              <a:rPr sz="3200" spc="-100">
                <a:solidFill>
                  <a:srgbClr val="DA291C"/>
                </a:solidFill>
                <a:latin typeface="Avenir Next LT Pro" panose="020B0504020202020204" pitchFamily="34" charset="0"/>
              </a:rPr>
              <a:t> </a:t>
            </a:r>
            <a:r>
              <a:rPr sz="3200" spc="10">
                <a:solidFill>
                  <a:srgbClr val="DA291C"/>
                </a:solidFill>
                <a:latin typeface="Avenir Next LT Pro" panose="020B0504020202020204" pitchFamily="34" charset="0"/>
              </a:rPr>
              <a:t>Donors</a:t>
            </a:r>
            <a:endParaRPr sz="3200">
              <a:solidFill>
                <a:srgbClr val="DA291C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1005077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41275">
            <a:solidFill>
              <a:srgbClr val="DA29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91684" y="5696274"/>
            <a:ext cx="1312016" cy="979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1340" y="1275638"/>
            <a:ext cx="10876915" cy="432426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7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United</a:t>
            </a:r>
            <a:r>
              <a:rPr sz="3000" b="1" spc="-12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3000" b="1" spc="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Way</a:t>
            </a:r>
            <a:r>
              <a:rPr sz="3000" b="1" spc="-6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3000" b="1" spc="3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Community</a:t>
            </a:r>
            <a:r>
              <a:rPr sz="3000" b="1" spc="-7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3000" b="1" spc="5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Impact</a:t>
            </a:r>
            <a:r>
              <a:rPr sz="3000" b="1" spc="-6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 </a:t>
            </a:r>
            <a:r>
              <a:rPr sz="3000" b="1" spc="-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Arial"/>
              </a:rPr>
              <a:t>Speakers</a:t>
            </a:r>
            <a:endParaRPr sz="26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  <a:p>
            <a:pPr marL="12700" marR="260985">
              <a:spcBef>
                <a:spcPts val="2585"/>
              </a:spcBef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United Way will provide a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n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Impact Speaker to talk at your Leaders of the Way event(s), or other speaking engagements, to inform and inspire audiences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by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sharing compelling stories about the work of United Way and our partner agencies.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S</a:t>
            </a:r>
            <a:r>
              <a:rPr sz="2400" err="1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peaker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s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can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be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in-person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or virtual using your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 chosen online platform (ex: Zoom, 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MS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Teams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/>
                <a:cs typeface="Verdana"/>
              </a:rPr>
              <a:t>)</a:t>
            </a:r>
            <a:endParaRPr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  <a:p>
            <a:pPr>
              <a:lnSpc>
                <a:spcPct val="100000"/>
              </a:lnSpc>
            </a:pPr>
            <a:endParaRPr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Speaking Duration at Events: 10+ minutes</a:t>
            </a:r>
          </a:p>
          <a:p>
            <a:pPr marL="240665" marR="95885" indent="-228600">
              <a:spcBef>
                <a:spcPts val="99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Community Impact Speakers are to be booked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a minimum of 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two weeks in advance of your event 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through</a:t>
            </a:r>
            <a:r>
              <a:rPr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 your </a:t>
            </a:r>
            <a:r>
              <a:rPr lang="en-CA" sz="240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0"/>
                <a:cs typeface="Verdana"/>
              </a:rPr>
              <a:t>United Way Portfolio Lead.</a:t>
            </a:r>
            <a:endParaRPr sz="2400">
              <a:solidFill>
                <a:schemeClr val="tx1">
                  <a:lumMod val="75000"/>
                  <a:lumOff val="25000"/>
                </a:schemeClr>
              </a:solidFill>
              <a:latin typeface="Avenir Next LT Pro" panose="020B0504020202020204" pitchFamily="34" charset="0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68B21742C14A4CA20122C35701F456" ma:contentTypeVersion="16" ma:contentTypeDescription="Create a new document." ma:contentTypeScope="" ma:versionID="09788230cc335bce01e5d84648612bc5">
  <xsd:schema xmlns:xsd="http://www.w3.org/2001/XMLSchema" xmlns:xs="http://www.w3.org/2001/XMLSchema" xmlns:p="http://schemas.microsoft.com/office/2006/metadata/properties" xmlns:ns2="318bda89-10aa-406a-a01b-ce49faf1bfb9" xmlns:ns3="a8ee0dd5-5029-4b23-bf5b-9df3f0ec8dae" targetNamespace="http://schemas.microsoft.com/office/2006/metadata/properties" ma:root="true" ma:fieldsID="ee817ddabf3e7d856914538e743914c2" ns2:_="" ns3:_="">
    <xsd:import namespace="318bda89-10aa-406a-a01b-ce49faf1bfb9"/>
    <xsd:import namespace="a8ee0dd5-5029-4b23-bf5b-9df3f0ec8d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8bda89-10aa-406a-a01b-ce49faf1bf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1067e84-1d34-4230-94d8-8f507bb483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ee0dd5-5029-4b23-bf5b-9df3f0ec8da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f04ef5d-23b4-4cc1-ad5d-ae242cff57e7}" ma:internalName="TaxCatchAll" ma:showField="CatchAllData" ma:web="a8ee0dd5-5029-4b23-bf5b-9df3f0ec8d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8ee0dd5-5029-4b23-bf5b-9df3f0ec8dae">
      <UserInfo>
        <DisplayName>Carrie-Ann Lunde</DisplayName>
        <AccountId>14</AccountId>
        <AccountType/>
      </UserInfo>
    </SharedWithUsers>
    <TaxCatchAll xmlns="a8ee0dd5-5029-4b23-bf5b-9df3f0ec8dae" xsi:nil="true"/>
    <lcf76f155ced4ddcb4097134ff3c332f xmlns="318bda89-10aa-406a-a01b-ce49faf1bfb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A4A8FDE-FB7F-4443-A0ED-8C7714D01A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6A75BD-8DF6-4DB6-91A6-F11364224026}">
  <ds:schemaRefs>
    <ds:schemaRef ds:uri="318bda89-10aa-406a-a01b-ce49faf1bfb9"/>
    <ds:schemaRef ds:uri="a8ee0dd5-5029-4b23-bf5b-9df3f0ec8da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BE01614-2B4C-467D-BA0C-86611A58E46E}">
  <ds:schemaRefs>
    <ds:schemaRef ds:uri="0360a122-6a29-4710-8045-67fb26c4ed69"/>
    <ds:schemaRef ds:uri="13eba703-9cf6-486e-bf6c-83cf13346795"/>
    <ds:schemaRef ds:uri="318bda89-10aa-406a-a01b-ce49faf1bfb9"/>
    <ds:schemaRef ds:uri="a8ee0dd5-5029-4b23-bf5b-9df3f0ec8da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791</Words>
  <Application>Microsoft Office PowerPoint</Application>
  <PresentationFormat>Widescreen</PresentationFormat>
  <Paragraphs>52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How to Run a Successful  Leaders of the Way  Campaign</vt:lpstr>
      <vt:lpstr>Who are Leaders of the Way Donors?</vt:lpstr>
      <vt:lpstr>The Impact of Leaders of the Way Donors</vt:lpstr>
      <vt:lpstr>The Impact of Leaders of the Way Donors</vt:lpstr>
      <vt:lpstr>Tax Benefits of Being a Leader of the Way Donor</vt:lpstr>
      <vt:lpstr>Build Your Leaders of the Way Campaign Team</vt:lpstr>
      <vt:lpstr>Build Your Leaders of the Way Campaign Team</vt:lpstr>
      <vt:lpstr>When to Connect with your Leaders of the Way Donors</vt:lpstr>
      <vt:lpstr>Engaging with Leaders of the Way Donors</vt:lpstr>
      <vt:lpstr>Engaging with Leaders of the Way Donors</vt:lpstr>
      <vt:lpstr>Engaging with Leaders of the Way Donors</vt:lpstr>
      <vt:lpstr>Engaging with Leaders of the Way Donors</vt:lpstr>
      <vt:lpstr>For more information about Leaders of the Way, please contact: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Stephanie Lumayno</dc:creator>
  <cp:lastModifiedBy>Christie Hutchinson</cp:lastModifiedBy>
  <cp:revision>4</cp:revision>
  <dcterms:created xsi:type="dcterms:W3CDTF">2022-05-04T21:57:58Z</dcterms:created>
  <dcterms:modified xsi:type="dcterms:W3CDTF">2022-07-27T21:02:11Z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2020-08-17T00:00:00Z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2022-05-04T00:00:00Z</vt:filetime>
  </property>
  <property fmtid="{D5CDD505-2E9C-101B-9397-08002B2CF9AE}" pid="5" name="MediaServiceImageTags">
    <vt:lpwstr/>
  </property>
  <property fmtid="{D5CDD505-2E9C-101B-9397-08002B2CF9AE}" pid="6" name="ContentTypeId">
    <vt:lpwstr>0x0101004868B21742C14A4CA20122C35701F456</vt:lpwstr>
  </property>
</Properties>
</file>